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av" ContentType="audio/x-wav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audio1.bin" ContentType="audio/unknown"/>
  <Override PartName="/ppt/media/audio2.bin" ContentType="audio/unknown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7"/>
  </p:notesMasterIdLst>
  <p:handoutMasterIdLst>
    <p:handoutMasterId r:id="rId38"/>
  </p:handout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300" r:id="rId9"/>
    <p:sldId id="301" r:id="rId10"/>
    <p:sldId id="279" r:id="rId11"/>
    <p:sldId id="280" r:id="rId12"/>
    <p:sldId id="278" r:id="rId13"/>
    <p:sldId id="307" r:id="rId14"/>
    <p:sldId id="281" r:id="rId15"/>
    <p:sldId id="282" r:id="rId16"/>
    <p:sldId id="283" r:id="rId17"/>
    <p:sldId id="284" r:id="rId18"/>
    <p:sldId id="310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8" r:id="rId33"/>
    <p:sldId id="302" r:id="rId34"/>
    <p:sldId id="303" r:id="rId35"/>
    <p:sldId id="309" r:id="rId36"/>
  </p:sldIdLst>
  <p:sldSz cx="9144000" cy="6858000" type="screen4x3"/>
  <p:notesSz cx="6642100" cy="96535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FF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757"/>
  </p:normalViewPr>
  <p:slideViewPr>
    <p:cSldViewPr showGuides="1">
      <p:cViewPr varScale="1">
        <p:scale>
          <a:sx n="212" d="100"/>
          <a:sy n="212" d="100"/>
        </p:scale>
        <p:origin x="2656" y="184"/>
      </p:cViewPr>
      <p:guideLst>
        <p:guide orient="horz" pos="2886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>
      <p:cViewPr varScale="1">
        <p:scale>
          <a:sx n="130" d="100"/>
          <a:sy n="130" d="100"/>
        </p:scale>
        <p:origin x="31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t" anchorCtr="0" compatLnSpc="1">
            <a:prstTxWarp prst="textNoShape">
              <a:avLst/>
            </a:prstTxWarp>
          </a:bodyPr>
          <a:lstStyle>
            <a:lvl1pPr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3963" y="0"/>
            <a:ext cx="28781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t" anchorCtr="0" compatLnSpc="1">
            <a:prstTxWarp prst="textNoShape">
              <a:avLst/>
            </a:prstTxWarp>
          </a:bodyPr>
          <a:lstStyle>
            <a:lvl1pPr algn="r"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2575"/>
            <a:ext cx="28781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b" anchorCtr="0" compatLnSpc="1">
            <a:prstTxWarp prst="textNoShape">
              <a:avLst/>
            </a:prstTxWarp>
          </a:bodyPr>
          <a:lstStyle>
            <a:lvl1pPr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3963" y="9172575"/>
            <a:ext cx="28781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b" anchorCtr="0" compatLnSpc="1">
            <a:prstTxWarp prst="textNoShape">
              <a:avLst/>
            </a:prstTxWarp>
          </a:bodyPr>
          <a:lstStyle>
            <a:lvl1pPr algn="r" defTabSz="892175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E76003F3-1210-5944-A484-D9A01FB19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5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t" anchorCtr="0" compatLnSpc="1">
            <a:prstTxWarp prst="textNoShape">
              <a:avLst/>
            </a:prstTxWarp>
          </a:bodyPr>
          <a:lstStyle>
            <a:lvl1pPr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81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t" anchorCtr="0" compatLnSpc="1">
            <a:prstTxWarp prst="textNoShape">
              <a:avLst/>
            </a:prstTxWarp>
          </a:bodyPr>
          <a:lstStyle>
            <a:lvl1pPr algn="r"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25488"/>
            <a:ext cx="4826000" cy="3619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584700"/>
            <a:ext cx="48704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72575"/>
            <a:ext cx="28781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b" anchorCtr="0" compatLnSpc="1">
            <a:prstTxWarp prst="textNoShape">
              <a:avLst/>
            </a:prstTxWarp>
          </a:bodyPr>
          <a:lstStyle>
            <a:lvl1pPr defTabSz="892175">
              <a:spcBef>
                <a:spcPct val="20000"/>
              </a:spcBef>
              <a:buFontTx/>
              <a:buChar char="•"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172575"/>
            <a:ext cx="28781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207" tIns="44604" rIns="89207" bIns="44604" numCol="1" anchor="b" anchorCtr="0" compatLnSpc="1">
            <a:prstTxWarp prst="textNoShape">
              <a:avLst/>
            </a:prstTxWarp>
          </a:bodyPr>
          <a:lstStyle>
            <a:lvl1pPr algn="r" defTabSz="892175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A288A5B8-F716-C246-850E-FFE1DCD3E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16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959554A-56B9-154A-9578-132BA039FAA0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25488"/>
            <a:ext cx="4826000" cy="3619500"/>
          </a:xfrm>
          <a:solidFill>
            <a:srgbClr val="FFFFFF"/>
          </a:solidFill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PT" sz="1800"/>
          </a:p>
        </p:txBody>
      </p:sp>
    </p:spTree>
    <p:extLst>
      <p:ext uri="{BB962C8B-B14F-4D97-AF65-F5344CB8AC3E}">
        <p14:creationId xmlns:p14="http://schemas.microsoft.com/office/powerpoint/2010/main" val="92828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FA4363E-8AAC-8643-91B0-B120EAC11A2A}" type="slidenum">
              <a:rPr lang="en-GB" sz="1200"/>
              <a:pPr eaLnBrk="1" hangingPunct="1"/>
              <a:t>12</a:t>
            </a:fld>
            <a:endParaRPr lang="en-GB" sz="12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>
                <a:ea typeface="ＭＳ Ｐゴシック" charset="0"/>
                <a:cs typeface="ＭＳ Ｐゴシック" charset="0"/>
              </a:rPr>
              <a:t>Simulação Aliasing Simulink</a:t>
            </a:r>
          </a:p>
        </p:txBody>
      </p:sp>
    </p:spTree>
    <p:extLst>
      <p:ext uri="{BB962C8B-B14F-4D97-AF65-F5344CB8AC3E}">
        <p14:creationId xmlns:p14="http://schemas.microsoft.com/office/powerpoint/2010/main" val="43858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FA4363E-8AAC-8643-91B0-B120EAC11A2A}" type="slidenum">
              <a:rPr lang="en-GB" sz="1200"/>
              <a:pPr eaLnBrk="1" hangingPunct="1"/>
              <a:t>13</a:t>
            </a:fld>
            <a:endParaRPr lang="en-GB" sz="12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>
                <a:ea typeface="ＭＳ Ｐゴシック" charset="0"/>
                <a:cs typeface="ＭＳ Ｐゴシック" charset="0"/>
              </a:rPr>
              <a:t>Simulação Aliasing Simulink</a:t>
            </a:r>
          </a:p>
        </p:txBody>
      </p:sp>
    </p:spTree>
    <p:extLst>
      <p:ext uri="{BB962C8B-B14F-4D97-AF65-F5344CB8AC3E}">
        <p14:creationId xmlns:p14="http://schemas.microsoft.com/office/powerpoint/2010/main" val="111334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302E484-91E9-C047-A72E-1586235FDCFA}" type="slidenum">
              <a:rPr lang="en-GB" sz="1200"/>
              <a:pPr eaLnBrk="1" hangingPunct="1"/>
              <a:t>14</a:t>
            </a:fld>
            <a:endParaRPr lang="en-GB" sz="120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9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161BABE-0341-D14E-9B03-5E9967B35C37}" type="slidenum">
              <a:rPr lang="en-GB" sz="1200"/>
              <a:pPr eaLnBrk="1" hangingPunct="1"/>
              <a:t>15</a:t>
            </a:fld>
            <a:endParaRPr lang="en-GB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A33062-15F9-C942-A658-5EE53BE49B54}" type="slidenum">
              <a:rPr lang="en-GB" sz="1200"/>
              <a:pPr eaLnBrk="1" hangingPunct="1"/>
              <a:t>16</a:t>
            </a:fld>
            <a:endParaRPr lang="en-GB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5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22378C-B8ED-2943-B7D9-4109C5ED22EC}" type="slidenum">
              <a:rPr lang="en-GB" sz="1200"/>
              <a:pPr eaLnBrk="1" hangingPunct="1"/>
              <a:t>17</a:t>
            </a:fld>
            <a:endParaRPr lang="en-GB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0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E2331FD-7050-D748-A449-DD07B0DE38FD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90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0C8BDF0-ED2D-A945-9C8E-7D5CFB979EEA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80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7C07F61-BFBD-E04F-AE37-C1D73A75B739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1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5DE674E-96D6-054A-88BF-0AF1AFB2015E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6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741DBAC-BAB8-5044-A07F-F866AA3FB06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5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5F2DAEF-8365-3449-939C-6E9A33BF26CF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61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2F45151-7381-504C-8B26-FC59D07CCB8F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DA7611A-6E66-7D4A-9DF4-649BFECCB57A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72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A326643-46F7-7C4E-B8E4-5D78556FE14D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0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09D73DA-1747-9745-AB26-B5113DC5C2B4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9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DB3B8E0-7417-9041-BB80-05A44627D786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4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3786D9C-29D3-814C-BE27-1E7D7937C409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81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Abrir</a:t>
            </a:r>
            <a:r>
              <a:rPr lang="en-US" dirty="0" smtClean="0"/>
              <a:t> 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ficheiro</a:t>
            </a:r>
            <a:r>
              <a:rPr lang="en-US" baseline="0" dirty="0" smtClean="0"/>
              <a:t> midi </a:t>
            </a:r>
            <a:r>
              <a:rPr lang="en-US" baseline="0" dirty="0" err="1" smtClean="0"/>
              <a:t>osusanna.mid</a:t>
            </a:r>
            <a:r>
              <a:rPr lang="en-US" baseline="0" dirty="0" smtClean="0"/>
              <a:t> com o Garage Band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88A5B8-F716-C246-850E-FFE1DCD3E5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6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Correr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aqui</a:t>
            </a:r>
            <a:r>
              <a:rPr lang="en-US" dirty="0">
                <a:ea typeface="ＭＳ Ｐゴシック" charset="0"/>
                <a:cs typeface="ＭＳ Ｐゴシック" charset="0"/>
              </a:rPr>
              <a:t> a demo dos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filtros</a:t>
            </a:r>
            <a:r>
              <a:rPr lang="en-US" dirty="0">
                <a:ea typeface="ＭＳ Ｐゴシック" charset="0"/>
                <a:cs typeface="ＭＳ Ｐゴシック" charset="0"/>
              </a:rPr>
              <a:t> Java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9C3A52-734B-5344-8423-8DC3FE35EF15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86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0041991-409A-B24A-AFC9-6658C2C68212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2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8C89821-857C-AA49-895E-6DACFE24A1A9}" type="slidenum">
              <a:rPr lang="en-GB" sz="1200"/>
              <a:pPr eaLnBrk="1" hangingPunct="1"/>
              <a:t>5</a:t>
            </a:fld>
            <a:endParaRPr lang="en-GB" sz="1200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23900"/>
            <a:ext cx="4827587" cy="36195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238" y="4584700"/>
            <a:ext cx="4873625" cy="4344988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9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E26706C-BBAC-F949-9DC3-982A28404C0D}" type="slidenum">
              <a:rPr lang="en-GB" sz="1200"/>
              <a:pPr eaLnBrk="1" hangingPunct="1"/>
              <a:t>6</a:t>
            </a:fld>
            <a:endParaRPr lang="en-GB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23900"/>
            <a:ext cx="4827587" cy="36195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238" y="4584700"/>
            <a:ext cx="4873625" cy="4344988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6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A8B181-1AFC-E44E-9FA6-EA717B4B13CB}" type="slidenum">
              <a:rPr lang="en-GB" sz="1200"/>
              <a:pPr eaLnBrk="1" hangingPunct="1"/>
              <a:t>7</a:t>
            </a:fld>
            <a:endParaRPr lang="en-GB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8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13B11F3-7DCB-0F44-8E04-3C99CD023F38}" type="slidenum">
              <a:rPr lang="en-GB" sz="1200"/>
              <a:pPr eaLnBrk="1" hangingPunct="1"/>
              <a:t>10</a:t>
            </a:fld>
            <a:endParaRPr lang="en-GB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 dirty="0" smtClean="0">
                <a:ea typeface="ＭＳ Ｐゴシック" charset="0"/>
                <a:cs typeface="ＭＳ Ｐゴシック" charset="0"/>
              </a:rPr>
              <a:t>Mostrar aqui os demos de </a:t>
            </a:r>
            <a:r>
              <a:rPr lang="pt-PT" dirty="0" err="1" smtClean="0">
                <a:ea typeface="ＭＳ Ｐゴシック" charset="0"/>
                <a:cs typeface="ＭＳ Ｐゴシック" charset="0"/>
              </a:rPr>
              <a:t>alias</a:t>
            </a:r>
            <a:endParaRPr lang="pt-PT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43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A8F619C-D36B-7942-8A73-FCBF140267EA}" type="slidenum">
              <a:rPr lang="en-GB" sz="1200"/>
              <a:pPr eaLnBrk="1" hangingPunct="1"/>
              <a:t>11</a:t>
            </a:fld>
            <a:endParaRPr lang="en-GB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32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442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965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54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107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2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477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764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432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3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52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Drag picture to placeholder or click icon to add</a:t>
            </a:r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567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CC"/>
            </a:gs>
            <a:gs pos="100000">
              <a:srgbClr val="DEDEB2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028" name="Line 1028"/>
          <p:cNvSpPr>
            <a:spLocks noChangeShapeType="1"/>
          </p:cNvSpPr>
          <p:nvPr/>
        </p:nvSpPr>
        <p:spPr bwMode="auto">
          <a:xfrm>
            <a:off x="457200" y="1447800"/>
            <a:ext cx="82296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029" name="Line 1029"/>
          <p:cNvSpPr>
            <a:spLocks noChangeShapeType="1"/>
          </p:cNvSpPr>
          <p:nvPr/>
        </p:nvSpPr>
        <p:spPr bwMode="auto">
          <a:xfrm>
            <a:off x="457200" y="6553200"/>
            <a:ext cx="82296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9462" name="Text Box 1030"/>
          <p:cNvSpPr txBox="1">
            <a:spLocks noChangeArrowheads="1"/>
          </p:cNvSpPr>
          <p:nvPr/>
        </p:nvSpPr>
        <p:spPr bwMode="auto">
          <a:xfrm>
            <a:off x="8763000" y="65532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fld id="{5788AF87-824B-9E40-AD8B-8D0C85556B52}" type="slidenum">
              <a:rPr lang="pt-PT" sz="1000" smtClean="0">
                <a:solidFill>
                  <a:schemeClr val="bg2"/>
                </a:solidFill>
              </a:rPr>
              <a:pPr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endParaRPr lang="pt-PT" sz="1000" smtClean="0">
              <a:solidFill>
                <a:schemeClr val="bg2"/>
              </a:solidFill>
            </a:endParaRPr>
          </a:p>
        </p:txBody>
      </p:sp>
      <p:sp>
        <p:nvSpPr>
          <p:cNvPr id="19463" name="Text Box 1031"/>
          <p:cNvSpPr txBox="1">
            <a:spLocks noChangeArrowheads="1"/>
          </p:cNvSpPr>
          <p:nvPr/>
        </p:nvSpPr>
        <p:spPr bwMode="auto">
          <a:xfrm>
            <a:off x="457200" y="6553200"/>
            <a:ext cx="2667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pt-PT" sz="1000" dirty="0" smtClean="0">
                <a:solidFill>
                  <a:schemeClr val="bg2"/>
                </a:solidFill>
              </a:rPr>
              <a:t>Módulo 2 – parte I de Sistemas Multimédia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033" name="Line 1033"/>
          <p:cNvSpPr>
            <a:spLocks noChangeShapeType="1"/>
          </p:cNvSpPr>
          <p:nvPr/>
        </p:nvSpPr>
        <p:spPr bwMode="auto">
          <a:xfrm>
            <a:off x="457200" y="1447800"/>
            <a:ext cx="82296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034" name="Line 1034"/>
          <p:cNvSpPr>
            <a:spLocks noChangeShapeType="1"/>
          </p:cNvSpPr>
          <p:nvPr/>
        </p:nvSpPr>
        <p:spPr bwMode="auto">
          <a:xfrm>
            <a:off x="457200" y="6553200"/>
            <a:ext cx="82296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pic>
        <p:nvPicPr>
          <p:cNvPr id="4" name="Picture 3" descr="UA_logo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84629"/>
            <a:ext cx="439628" cy="4640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Times New Roman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png"/><Relationship Id="rId1" Type="http://schemas.openxmlformats.org/officeDocument/2006/relationships/vmlDrawing" Target="../drawings/vmlDrawing6.vml"/><Relationship Id="rId2" Type="http://schemas.microsoft.com/office/2007/relationships/media" Target="../media/media1.wav"/><Relationship Id="rId3" Type="http://schemas.openxmlformats.org/officeDocument/2006/relationships/audio" Target="../media/media1.wav"/><Relationship Id="rId4" Type="http://schemas.microsoft.com/office/2007/relationships/media" Target="../media/media2.wav"/><Relationship Id="rId5" Type="http://schemas.openxmlformats.org/officeDocument/2006/relationships/audio" Target="../media/media2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1.xml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36.jpeg"/><Relationship Id="rId5" Type="http://schemas.openxmlformats.org/officeDocument/2006/relationships/audio" Target="../media/audio2.bin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4" Type="http://schemas.openxmlformats.org/officeDocument/2006/relationships/audio" Target="../media/media5.wav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2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://www.a-reny.com/iexplorer/restauration.html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.wikipedia.org/wiki/Gramophone_recor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4.xml"/><Relationship Id="rId7" Type="http://schemas.openxmlformats.org/officeDocument/2006/relationships/image" Target="../media/image40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u_file_format" TargetMode="External"/><Relationship Id="rId4" Type="http://schemas.openxmlformats.org/officeDocument/2006/relationships/hyperlink" Target="http://audacity.sourceforge.net/?lang=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WAV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wmf"/><Relationship Id="rId7" Type="http://schemas.openxmlformats.org/officeDocument/2006/relationships/image" Target="../media/image6.wmf"/><Relationship Id="rId8" Type="http://schemas.openxmlformats.org/officeDocument/2006/relationships/image" Target="../media/image7.wmf"/><Relationship Id="rId9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19.e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743200"/>
          </a:xfrm>
        </p:spPr>
        <p:txBody>
          <a:bodyPr/>
          <a:lstStyle/>
          <a:p>
            <a:pPr eaLnBrk="1" hangingPunct="1"/>
            <a:r>
              <a:rPr lang="pt-PT" sz="4000" dirty="0">
                <a:latin typeface="Times New Roman" charset="0"/>
              </a:rPr>
              <a:t>Módulo </a:t>
            </a:r>
            <a:r>
              <a:rPr lang="pt-PT" sz="4000" dirty="0" smtClean="0">
                <a:latin typeface="Times New Roman" charset="0"/>
              </a:rPr>
              <a:t>2 </a:t>
            </a:r>
            <a:r>
              <a:rPr lang="pt-PT" sz="4000" dirty="0">
                <a:latin typeface="Times New Roman" charset="0"/>
              </a:rPr>
              <a:t>– </a:t>
            </a:r>
            <a:r>
              <a:rPr lang="pt-PT" sz="4000" dirty="0" smtClean="0">
                <a:latin typeface="Times New Roman" charset="0"/>
              </a:rPr>
              <a:t>Teoria da Amostragem</a:t>
            </a:r>
            <a:r>
              <a:rPr lang="pt-PT" dirty="0">
                <a:latin typeface="Times New Roman" charset="0"/>
              </a:rPr>
              <a:t/>
            </a:r>
            <a:br>
              <a:rPr lang="pt-PT" dirty="0">
                <a:latin typeface="Times New Roman" charset="0"/>
              </a:rPr>
            </a:br>
            <a:r>
              <a:rPr lang="pt-PT" dirty="0">
                <a:latin typeface="Times New Roman" charset="0"/>
              </a:rPr>
              <a:t> </a:t>
            </a:r>
            <a:r>
              <a:rPr lang="pt-PT" sz="4000" dirty="0" smtClean="0">
                <a:latin typeface="Times New Roman" charset="0"/>
              </a:rPr>
              <a:t>Sistemas </a:t>
            </a:r>
            <a:r>
              <a:rPr lang="pt-PT" sz="4000" dirty="0">
                <a:latin typeface="Times New Roman" charset="0"/>
              </a:rPr>
              <a:t>Multimédia</a:t>
            </a:r>
            <a:r>
              <a:rPr lang="pt-PT" dirty="0">
                <a:latin typeface="Times New Roman" charset="0"/>
              </a:rPr>
              <a:t/>
            </a:r>
            <a:br>
              <a:rPr lang="pt-PT" dirty="0">
                <a:latin typeface="Times New Roman" charset="0"/>
              </a:rPr>
            </a:br>
            <a:r>
              <a:rPr lang="pt-PT" sz="3600" dirty="0">
                <a:latin typeface="Times New Roman" charset="0"/>
              </a:rPr>
              <a:t>Ana </a:t>
            </a:r>
            <a:r>
              <a:rPr lang="pt-PT" sz="3600" dirty="0" smtClean="0">
                <a:latin typeface="Times New Roman" charset="0"/>
              </a:rPr>
              <a:t>Tomé</a:t>
            </a:r>
            <a:br>
              <a:rPr lang="pt-PT" sz="3600" dirty="0" smtClean="0">
                <a:latin typeface="Times New Roman" charset="0"/>
              </a:rPr>
            </a:br>
            <a:r>
              <a:rPr lang="pt-PT" sz="3600" dirty="0" smtClean="0">
                <a:latin typeface="Times New Roman" charset="0"/>
              </a:rPr>
              <a:t>José </a:t>
            </a:r>
            <a:r>
              <a:rPr lang="pt-PT" sz="3600" dirty="0">
                <a:latin typeface="Times New Roman" charset="0"/>
              </a:rPr>
              <a:t>Vieira</a:t>
            </a: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648200"/>
            <a:ext cx="7772400" cy="1600200"/>
          </a:xfrm>
        </p:spPr>
        <p:txBody>
          <a:bodyPr/>
          <a:lstStyle/>
          <a:p>
            <a:pPr eaLnBrk="1" hangingPunct="1"/>
            <a:r>
              <a:rPr lang="pt-PT" sz="2400" dirty="0">
                <a:latin typeface="Times New Roman" charset="0"/>
              </a:rPr>
              <a:t>Departamento de Electrónica, Telecomunicações e Informática</a:t>
            </a:r>
          </a:p>
          <a:p>
            <a:pPr eaLnBrk="1" hangingPunct="1"/>
            <a:r>
              <a:rPr lang="pt-PT" sz="2800" dirty="0">
                <a:latin typeface="Times New Roman" charset="0"/>
              </a:rPr>
              <a:t>Universidade de Aveiro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Alias</a:t>
            </a:r>
          </a:p>
        </p:txBody>
      </p:sp>
      <p:pic>
        <p:nvPicPr>
          <p:cNvPr id="2" name="Picture 1" descr="TresSeno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908" y="1528675"/>
            <a:ext cx="5839420" cy="49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Componentes de “alias”</a:t>
            </a:r>
          </a:p>
        </p:txBody>
      </p:sp>
      <p:graphicFrame>
        <p:nvGraphicFramePr>
          <p:cNvPr id="22530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5800" y="2909888"/>
          <a:ext cx="77724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9" name="Visio" r:id="rId4" imgW="4546600" imgH="1206500" progId="Visio.Drawing.11">
                  <p:embed/>
                </p:oleObj>
              </mc:Choice>
              <mc:Fallback>
                <p:oleObj name="Visio" r:id="rId4" imgW="4546600" imgH="1206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909888"/>
                        <a:ext cx="77724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795963" y="1844675"/>
            <a:ext cx="1655762" cy="1800225"/>
            <a:chOff x="3651" y="1162"/>
            <a:chExt cx="1043" cy="1134"/>
          </a:xfrm>
        </p:grpSpPr>
        <p:sp>
          <p:nvSpPr>
            <p:cNvPr id="22536" name="Line 7"/>
            <p:cNvSpPr>
              <a:spLocks noChangeShapeType="1"/>
            </p:cNvSpPr>
            <p:nvPr/>
          </p:nvSpPr>
          <p:spPr bwMode="auto">
            <a:xfrm flipH="1">
              <a:off x="3651" y="1570"/>
              <a:ext cx="182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pt-PT"/>
            </a:p>
          </p:txBody>
        </p:sp>
        <p:sp>
          <p:nvSpPr>
            <p:cNvPr id="22537" name="Line 8"/>
            <p:cNvSpPr>
              <a:spLocks noChangeShapeType="1"/>
            </p:cNvSpPr>
            <p:nvPr/>
          </p:nvSpPr>
          <p:spPr bwMode="auto">
            <a:xfrm flipH="1">
              <a:off x="3833" y="1570"/>
              <a:ext cx="0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pt-PT"/>
            </a:p>
          </p:txBody>
        </p:sp>
        <p:sp>
          <p:nvSpPr>
            <p:cNvPr id="22538" name="Text Box 9"/>
            <p:cNvSpPr txBox="1">
              <a:spLocks noChangeArrowheads="1"/>
            </p:cNvSpPr>
            <p:nvPr/>
          </p:nvSpPr>
          <p:spPr bwMode="auto">
            <a:xfrm>
              <a:off x="3742" y="1162"/>
              <a:ext cx="9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pt-PT" i="1"/>
                <a:t>f</a:t>
              </a:r>
              <a:r>
                <a:rPr lang="pt-PT" i="1" baseline="-25000"/>
                <a:t>a</a:t>
              </a:r>
              <a:r>
                <a:rPr lang="en-US">
                  <a:cs typeface="Times New Roman" charset="0"/>
                </a:rPr>
                <a:t>±</a:t>
              </a:r>
              <a:r>
                <a:rPr lang="en-US" i="1">
                  <a:cs typeface="Times New Roman" charset="0"/>
                </a:rPr>
                <a:t>f</a:t>
              </a:r>
              <a:r>
                <a:rPr lang="en-US" baseline="-25000">
                  <a:cs typeface="Times New Roman" charset="0"/>
                </a:rPr>
                <a:t>0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84663" y="1844675"/>
            <a:ext cx="1655762" cy="1800225"/>
            <a:chOff x="3651" y="1162"/>
            <a:chExt cx="1043" cy="1134"/>
          </a:xfrm>
        </p:grpSpPr>
        <p:sp>
          <p:nvSpPr>
            <p:cNvPr id="22533" name="Line 12"/>
            <p:cNvSpPr>
              <a:spLocks noChangeShapeType="1"/>
            </p:cNvSpPr>
            <p:nvPr/>
          </p:nvSpPr>
          <p:spPr bwMode="auto">
            <a:xfrm flipH="1">
              <a:off x="3651" y="1570"/>
              <a:ext cx="182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pt-PT"/>
            </a:p>
          </p:txBody>
        </p:sp>
        <p:sp>
          <p:nvSpPr>
            <p:cNvPr id="22534" name="Line 13"/>
            <p:cNvSpPr>
              <a:spLocks noChangeShapeType="1"/>
            </p:cNvSpPr>
            <p:nvPr/>
          </p:nvSpPr>
          <p:spPr bwMode="auto">
            <a:xfrm flipH="1">
              <a:off x="3833" y="1570"/>
              <a:ext cx="0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pt-PT"/>
            </a:p>
          </p:txBody>
        </p:sp>
        <p:sp>
          <p:nvSpPr>
            <p:cNvPr id="22535" name="Text Box 14"/>
            <p:cNvSpPr txBox="1">
              <a:spLocks noChangeArrowheads="1"/>
            </p:cNvSpPr>
            <p:nvPr/>
          </p:nvSpPr>
          <p:spPr bwMode="auto">
            <a:xfrm>
              <a:off x="3742" y="1162"/>
              <a:ext cx="9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>
                  <a:cs typeface="Times New Roman" charset="0"/>
                </a:rPr>
                <a:t>±</a:t>
              </a:r>
              <a:r>
                <a:rPr lang="en-US" i="1">
                  <a:cs typeface="Times New Roman" charset="0"/>
                </a:rPr>
                <a:t>f</a:t>
              </a:r>
              <a:r>
                <a:rPr lang="en-US" baseline="-25000">
                  <a:cs typeface="Times New Roman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5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Conversão A/D e D/A</a:t>
            </a:r>
          </a:p>
        </p:txBody>
      </p:sp>
      <p:graphicFrame>
        <p:nvGraphicFramePr>
          <p:cNvPr id="1843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39750" y="1752600"/>
          <a:ext cx="7991475" cy="375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3" name="Visio" r:id="rId4" imgW="4000500" imgH="1892300" progId="Visio.Drawing.11">
                  <p:embed/>
                </p:oleObj>
              </mc:Choice>
              <mc:Fallback>
                <p:oleObj name="Visio" r:id="rId4" imgW="4000500" imgH="18923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52600"/>
                        <a:ext cx="7991475" cy="375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6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  <a:ea typeface="ＭＳ Ｐゴシック" charset="0"/>
                <a:cs typeface="ＭＳ Ｐゴシック" charset="0"/>
              </a:rPr>
              <a:t>Alias</a:t>
            </a:r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843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524222"/>
              </p:ext>
            </p:extLst>
          </p:nvPr>
        </p:nvGraphicFramePr>
        <p:xfrm>
          <a:off x="2555875" y="1628800"/>
          <a:ext cx="4032250" cy="1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6" name="Visio" r:id="rId8" imgW="4000500" imgH="1892300" progId="Visio.Drawing.11">
                  <p:embed/>
                </p:oleObj>
              </mc:Choice>
              <mc:Fallback>
                <p:oleObj name="Visio" r:id="rId8" imgW="4000500" imgH="18923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628800"/>
                        <a:ext cx="4032250" cy="189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" y="2924944"/>
            <a:ext cx="3267968" cy="2450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24944"/>
            <a:ext cx="3267968" cy="2450976"/>
          </a:xfrm>
          <a:prstGeom prst="rect">
            <a:avLst/>
          </a:prstGeom>
        </p:spPr>
      </p:pic>
      <p:pic>
        <p:nvPicPr>
          <p:cNvPr id="4" name="original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13" y="5589240"/>
            <a:ext cx="806734" cy="812800"/>
          </a:xfrm>
          <a:prstGeom prst="rect">
            <a:avLst/>
          </a:prstGeom>
        </p:spPr>
      </p:pic>
      <p:pic>
        <p:nvPicPr>
          <p:cNvPr id="5" name="AliasedSignal.wav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53" y="5589240"/>
            <a:ext cx="80673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Conversão A/D sem “alias”</a:t>
            </a:r>
          </a:p>
        </p:txBody>
      </p:sp>
      <p:graphicFrame>
        <p:nvGraphicFramePr>
          <p:cNvPr id="24578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008063" y="2909888"/>
          <a:ext cx="74104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7" name="Visio" r:id="rId4" imgW="4902200" imgH="1358900" progId="Visio.Drawing.11">
                  <p:embed/>
                </p:oleObj>
              </mc:Choice>
              <mc:Fallback>
                <p:oleObj name="Visio" r:id="rId4" imgW="4902200" imgH="1358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2909888"/>
                        <a:ext cx="741045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7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Conversão A/D sem “alias”</a:t>
            </a:r>
          </a:p>
        </p:txBody>
      </p:sp>
      <p:graphicFrame>
        <p:nvGraphicFramePr>
          <p:cNvPr id="26626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012825" y="2909888"/>
          <a:ext cx="74104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5" name="Visio" r:id="rId4" imgW="4902200" imgH="1358900" progId="Visio.Drawing.11">
                  <p:embed/>
                </p:oleObj>
              </mc:Choice>
              <mc:Fallback>
                <p:oleObj name="Visio" r:id="rId4" imgW="4902200" imgH="1358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909888"/>
                        <a:ext cx="741045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Line 5"/>
          <p:cNvSpPr>
            <a:spLocks noChangeShapeType="1"/>
          </p:cNvSpPr>
          <p:nvPr/>
        </p:nvSpPr>
        <p:spPr bwMode="auto">
          <a:xfrm flipH="1">
            <a:off x="5003800" y="2492375"/>
            <a:ext cx="720725" cy="865188"/>
          </a:xfrm>
          <a:prstGeom prst="line">
            <a:avLst/>
          </a:prstGeom>
          <a:noFill/>
          <a:ln w="28575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pt-PT"/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5651500" y="2060575"/>
            <a:ext cx="30353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800">
                <a:cs typeface="Times New Roman" charset="0"/>
              </a:rPr>
              <a:t>Filtro</a:t>
            </a:r>
            <a:br>
              <a:rPr lang="en-US" sz="2800">
                <a:cs typeface="Times New Roman" charset="0"/>
              </a:rPr>
            </a:br>
            <a:r>
              <a:rPr lang="en-US" sz="2800">
                <a:cs typeface="Times New Roman" charset="0"/>
              </a:rPr>
              <a:t>Passa-baixo</a:t>
            </a:r>
            <a:endParaRPr lang="en-US" sz="2800" baseline="-25000"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latin typeface="Times New Roman" charset="0"/>
                <a:ea typeface="ＭＳ Ｐゴシック" charset="0"/>
                <a:cs typeface="ＭＳ Ｐゴシック" charset="0"/>
              </a:rPr>
              <a:t>Conversão A/D sem “alias”</a:t>
            </a:r>
            <a:br>
              <a:rPr lang="pt-PT" sz="4000"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pt-PT" sz="4000">
                <a:latin typeface="Times New Roman" charset="0"/>
                <a:ea typeface="ＭＳ Ｐゴシック" charset="0"/>
                <a:cs typeface="ＭＳ Ｐゴシック" charset="0"/>
              </a:rPr>
              <a:t>Critério de Nyquist</a:t>
            </a:r>
          </a:p>
        </p:txBody>
      </p:sp>
      <p:graphicFrame>
        <p:nvGraphicFramePr>
          <p:cNvPr id="28674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0" y="2405063"/>
          <a:ext cx="645477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7" name="Visio" r:id="rId4" imgW="4902200" imgH="1358900" progId="Visio.Drawing.11">
                  <p:embed/>
                </p:oleObj>
              </mc:Choice>
              <mc:Fallback>
                <p:oleObj name="Visio" r:id="rId4" imgW="4902200" imgH="1358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05063"/>
                        <a:ext cx="645477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4724400" y="1866900"/>
            <a:ext cx="4191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PT" sz="2400"/>
              <a:t>Para evitar o “aliasing” na operação de amostragem, o conversor A/D só deve “ver” as frequências menores que </a:t>
            </a:r>
            <a:r>
              <a:rPr lang="pt-PT" sz="2400" i="1"/>
              <a:t>f</a:t>
            </a:r>
            <a:r>
              <a:rPr lang="pt-PT" sz="2400" i="1" baseline="-25000"/>
              <a:t>a</a:t>
            </a:r>
            <a:r>
              <a:rPr lang="pt-PT" sz="2400"/>
              <a:t>/2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960438" y="4648200"/>
            <a:ext cx="72215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PT" sz="2400"/>
              <a:t>Critério de Nyquist: Para que não ocorra “alias” na operação de amostragem a frequência de amostragem </a:t>
            </a:r>
            <a:r>
              <a:rPr lang="pt-PT" sz="2400" i="1"/>
              <a:t>f</a:t>
            </a:r>
            <a:r>
              <a:rPr lang="pt-PT" sz="2400" i="1" baseline="-25000"/>
              <a:t>a</a:t>
            </a:r>
            <a:r>
              <a:rPr lang="pt-PT" sz="2400"/>
              <a:t> deve ser maior que o dobro da frequência máxima </a:t>
            </a:r>
            <a:r>
              <a:rPr lang="pt-PT" sz="2400" i="1"/>
              <a:t>f</a:t>
            </a:r>
            <a:r>
              <a:rPr lang="pt-PT" sz="2400" i="1" baseline="-25000"/>
              <a:t>max</a:t>
            </a:r>
            <a:r>
              <a:rPr lang="pt-PT" sz="2400"/>
              <a:t> do sinal: </a:t>
            </a:r>
          </a:p>
        </p:txBody>
      </p:sp>
      <p:graphicFrame>
        <p:nvGraphicFramePr>
          <p:cNvPr id="28677" name="Object 3"/>
          <p:cNvGraphicFramePr>
            <a:graphicFrameLocks noChangeAspect="1"/>
          </p:cNvGraphicFramePr>
          <p:nvPr/>
        </p:nvGraphicFramePr>
        <p:xfrm>
          <a:off x="3995738" y="5943600"/>
          <a:ext cx="14239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8" name="Equation" r:id="rId6" imgW="647700" imgH="177800" progId="Equation.3">
                  <p:embed/>
                </p:oleObj>
              </mc:Choice>
              <mc:Fallback>
                <p:oleObj name="Equation" r:id="rId6" imgW="647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943600"/>
                        <a:ext cx="1423987" cy="390525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7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latin typeface="Times New Roman" charset="0"/>
                <a:ea typeface="ＭＳ Ｐゴシック" charset="0"/>
                <a:cs typeface="ＭＳ Ｐゴシック" charset="0"/>
              </a:rPr>
              <a:t>Conversão A/D e D/A sem “aliasing”</a:t>
            </a:r>
          </a:p>
        </p:txBody>
      </p:sp>
      <p:graphicFrame>
        <p:nvGraphicFramePr>
          <p:cNvPr id="3072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85800" y="2740025"/>
          <a:ext cx="7772400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1" name="Visio" r:id="rId4" imgW="6121400" imgH="1892300" progId="Visio.Drawing.11">
                  <p:embed/>
                </p:oleObj>
              </mc:Choice>
              <mc:Fallback>
                <p:oleObj name="Visio" r:id="rId4" imgW="6121400" imgH="18923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740025"/>
                        <a:ext cx="7772400" cy="238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3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Lâmpada Fluorescente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O que acontece se filmar uma lâmpada fluorescente a 744 </a:t>
            </a:r>
            <a:r>
              <a:rPr lang="pt-PT" dirty="0" err="1" smtClean="0"/>
              <a:t>frames</a:t>
            </a:r>
            <a:r>
              <a:rPr lang="pt-PT" dirty="0" smtClean="0"/>
              <a:t> por segundo?</a:t>
            </a:r>
            <a:endParaRPr lang="pt-PT" dirty="0"/>
          </a:p>
        </p:txBody>
      </p:sp>
      <p:pic>
        <p:nvPicPr>
          <p:cNvPr id="4" name="lamp_744fps_comp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2852936"/>
            <a:ext cx="86409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3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O Som Digital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8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Dos discos de vinil </a:t>
            </a:r>
            <a:r>
              <a:rPr lang="pt-PT" dirty="0" smtClean="0">
                <a:latin typeface="Times New Roman" charset="0"/>
              </a:rPr>
              <a:t>à </a:t>
            </a:r>
            <a:r>
              <a:rPr lang="pt-PT" dirty="0" err="1" smtClean="0">
                <a:latin typeface="Times New Roman" charset="0"/>
              </a:rPr>
              <a:t>cloud</a:t>
            </a:r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Sumário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Noção de filtro</a:t>
            </a:r>
          </a:p>
          <a:p>
            <a:pPr eaLnBrk="1" hangingPunct="1"/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Conversão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A/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D</a:t>
            </a:r>
          </a:p>
          <a:p>
            <a:r>
              <a:rPr lang="en-US" dirty="0" err="1">
                <a:latin typeface="Times New Roman" charset="0"/>
              </a:rPr>
              <a:t>Amostragem</a:t>
            </a:r>
            <a:r>
              <a:rPr lang="en-US" dirty="0">
                <a:latin typeface="Times New Roman" charset="0"/>
              </a:rPr>
              <a:t> de </a:t>
            </a:r>
            <a:r>
              <a:rPr lang="en-US" dirty="0" err="1" smtClean="0">
                <a:latin typeface="Times New Roman" charset="0"/>
              </a:rPr>
              <a:t>sinusóides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Amostragem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e </a:t>
            </a:r>
            <a:r>
              <a:rPr lang="ja-JP" altLang="en-US" dirty="0">
                <a:latin typeface="Times New Roman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imes New Roman" charset="0"/>
                <a:ea typeface="ＭＳ Ｐゴシック" charset="0"/>
                <a:cs typeface="ＭＳ Ｐゴシック" charset="0"/>
              </a:rPr>
              <a:t>aliasing</a:t>
            </a:r>
            <a:r>
              <a:rPr lang="ja-JP" altLang="en-US" dirty="0">
                <a:latin typeface="Times New Roman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Critério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Nyquist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O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som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digital</a:t>
            </a:r>
          </a:p>
          <a:p>
            <a:pPr eaLnBrk="1" hangingPunct="1"/>
            <a:r>
              <a:rPr lang="en-US" dirty="0" smtClean="0">
                <a:latin typeface="Times New Roman" charset="0"/>
              </a:rPr>
              <a:t>O </a:t>
            </a:r>
            <a:r>
              <a:rPr lang="en-US" dirty="0" err="1" smtClean="0">
                <a:latin typeface="Times New Roman" charset="0"/>
              </a:rPr>
              <a:t>formato</a:t>
            </a:r>
            <a:r>
              <a:rPr lang="en-US" smtClean="0">
                <a:latin typeface="Times New Roman" charset="0"/>
              </a:rPr>
              <a:t> MIDI</a:t>
            </a:r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 que é o Som?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Quando algum objecto vibra, comunica esse movimento às partículas de ar mais próximas que por sua vez empurram as suas vizinhas</a:t>
            </a:r>
          </a:p>
          <a:p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Este movimento propaga-se pelo ar dando origem ao que se designa por som</a:t>
            </a:r>
          </a:p>
          <a:p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No ar o som propaga-se a 340 metros por segundo</a:t>
            </a:r>
          </a:p>
          <a:p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O som também se propaga em materiais sólidos e líquidos mas com velocidades diferentes</a:t>
            </a:r>
          </a:p>
          <a:p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Comprimento de onda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0" y="2217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PT"/>
          </a:p>
        </p:txBody>
      </p:sp>
      <p:pic>
        <p:nvPicPr>
          <p:cNvPr id="140289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088" y="1524000"/>
            <a:ext cx="7235825" cy="491648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2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Frequência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0962" name="Picture 8" descr="grave">
            <a:hlinkClick r:id="" action="ppaction://noaction">
              <a:snd r:embed="rId3" name="SomGrave.wav"/>
            </a:hlinkClick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" y="2073275"/>
            <a:ext cx="3810000" cy="2855913"/>
          </a:xfrm>
        </p:spPr>
      </p:pic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914400" y="1460500"/>
            <a:ext cx="3421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r>
              <a:rPr lang="pt-PT"/>
              <a:t>Som grave (250Hz)</a:t>
            </a:r>
            <a:endParaRPr lang="en-US"/>
          </a:p>
        </p:txBody>
      </p:sp>
      <p:pic>
        <p:nvPicPr>
          <p:cNvPr id="40964" name="Picture 12" descr="agudo">
            <a:hlinkClick r:id="" action="ppaction://noaction">
              <a:snd r:embed="rId5" name="SomAgudo.wav"/>
            </a:hlinkClick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200" y="2073275"/>
            <a:ext cx="3810000" cy="2855913"/>
          </a:xfrm>
        </p:spPr>
      </p:pic>
      <p:sp>
        <p:nvSpPr>
          <p:cNvPr id="40965" name="Text Box 14"/>
          <p:cNvSpPr txBox="1">
            <a:spLocks noChangeArrowheads="1"/>
          </p:cNvSpPr>
          <p:nvPr/>
        </p:nvSpPr>
        <p:spPr bwMode="auto">
          <a:xfrm>
            <a:off x="1023938" y="1504950"/>
            <a:ext cx="2395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pt-PT"/>
          </a:p>
        </p:txBody>
      </p:sp>
      <p:sp>
        <p:nvSpPr>
          <p:cNvPr id="40966" name="Rectangle 15"/>
          <p:cNvSpPr>
            <a:spLocks noChangeArrowheads="1"/>
          </p:cNvSpPr>
          <p:nvPr/>
        </p:nvSpPr>
        <p:spPr bwMode="auto">
          <a:xfrm>
            <a:off x="5029200" y="1460500"/>
            <a:ext cx="3033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r>
              <a:rPr lang="pt-PT"/>
              <a:t>Som agudo 1kHz</a:t>
            </a:r>
            <a:endParaRPr lang="en-US"/>
          </a:p>
        </p:txBody>
      </p:sp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685800" y="5181600"/>
            <a:ext cx="7772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/>
              <a:t> O </a:t>
            </a:r>
            <a:r>
              <a:rPr lang="en-US" sz="2800" dirty="0" err="1"/>
              <a:t>comprimento</a:t>
            </a:r>
            <a:r>
              <a:rPr lang="en-US" sz="2800" dirty="0"/>
              <a:t> de </a:t>
            </a:r>
            <a:r>
              <a:rPr lang="en-US" sz="2800" dirty="0" err="1"/>
              <a:t>onda</a:t>
            </a:r>
            <a:r>
              <a:rPr lang="en-US" sz="2800" dirty="0"/>
              <a:t> </a:t>
            </a:r>
            <a:r>
              <a:rPr lang="en-US" sz="2800" i="1" dirty="0">
                <a:latin typeface="Symbol" charset="0"/>
              </a:rPr>
              <a:t>l</a:t>
            </a:r>
            <a:r>
              <a:rPr lang="en-US" sz="2800" dirty="0"/>
              <a:t> </a:t>
            </a:r>
            <a:r>
              <a:rPr lang="en-US" sz="2800" dirty="0" err="1"/>
              <a:t>relaciona</a:t>
            </a:r>
            <a:r>
              <a:rPr lang="en-US" sz="2800" dirty="0"/>
              <a:t>-se com a </a:t>
            </a:r>
            <a:r>
              <a:rPr lang="en-US" sz="2800" dirty="0" err="1"/>
              <a:t>frequência</a:t>
            </a:r>
            <a:r>
              <a:rPr lang="en-US" sz="2800" dirty="0"/>
              <a:t> </a:t>
            </a:r>
            <a:r>
              <a:rPr lang="en-US" sz="2800" i="1" dirty="0"/>
              <a:t>f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i="1" dirty="0"/>
              <a:t>v</a:t>
            </a:r>
            <a:r>
              <a:rPr lang="en-US" sz="2800" dirty="0"/>
              <a:t>=</a:t>
            </a:r>
            <a:r>
              <a:rPr lang="en-US" sz="2800" i="1" dirty="0">
                <a:latin typeface="Symbol" charset="0"/>
              </a:rPr>
              <a:t>l</a:t>
            </a:r>
            <a:r>
              <a:rPr lang="en-US" sz="2800" i="1" dirty="0"/>
              <a:t>f</a:t>
            </a:r>
            <a:r>
              <a:rPr lang="en-US" sz="2800" dirty="0"/>
              <a:t>,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i="1" dirty="0"/>
              <a:t>v</a:t>
            </a:r>
            <a:r>
              <a:rPr lang="en-US" sz="2800" dirty="0"/>
              <a:t> </a:t>
            </a:r>
            <a:r>
              <a:rPr lang="en-US" sz="2800" dirty="0" err="1"/>
              <a:t>é</a:t>
            </a:r>
            <a:r>
              <a:rPr lang="en-US" sz="2800" dirty="0"/>
              <a:t> a </a:t>
            </a:r>
            <a:r>
              <a:rPr lang="en-US" sz="2800" dirty="0" err="1"/>
              <a:t>velocidade</a:t>
            </a:r>
            <a:r>
              <a:rPr lang="en-US" sz="2800" dirty="0"/>
              <a:t> do </a:t>
            </a:r>
            <a:r>
              <a:rPr lang="en-US" sz="2800" dirty="0" err="1"/>
              <a:t>som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3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Um pouco de história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Em 1877 foi realizada a primeira gravação da voz humana por Thomas Edison com um </a:t>
            </a:r>
            <a:r>
              <a:rPr lang="ja-JP" altLang="en-US" sz="2800">
                <a:latin typeface="Times New Roman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>
                <a:latin typeface="Times New Roman" charset="0"/>
                <a:ea typeface="ＭＳ Ｐゴシック" charset="0"/>
                <a:cs typeface="ＭＳ Ｐゴシック" charset="0"/>
              </a:rPr>
              <a:t>phonautograph</a:t>
            </a:r>
            <a:r>
              <a:rPr lang="ja-JP" altLang="en-US" sz="2800">
                <a:latin typeface="Times New Roman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>
                <a:latin typeface="Times New Roman" charset="0"/>
                <a:ea typeface="ＭＳ Ｐゴシック" charset="0"/>
                <a:cs typeface="ＭＳ Ｐゴシック" charset="0"/>
              </a:rPr>
              <a:t> inventado por Scott </a:t>
            </a:r>
            <a:endParaRPr lang="en-US" sz="28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3011" name="Picture 6" descr="9hor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200" y="2771775"/>
            <a:ext cx="3810000" cy="2533650"/>
          </a:xfrm>
        </p:spPr>
      </p:pic>
    </p:spTree>
    <p:extLst>
      <p:ext uri="{BB962C8B-B14F-4D97-AF65-F5344CB8AC3E}">
        <p14:creationId xmlns:p14="http://schemas.microsoft.com/office/powerpoint/2010/main" val="11771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Os discos de </a:t>
            </a:r>
            <a:r>
              <a:rPr lang="pt-PT" dirty="0" smtClean="0">
                <a:latin typeface="Times New Roman" charset="0"/>
                <a:ea typeface="ＭＳ Ｐゴシック" charset="0"/>
                <a:cs typeface="ＭＳ Ｐゴシック" charset="0"/>
              </a:rPr>
              <a:t>vinil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PT" sz="2800" dirty="0">
                <a:latin typeface="Times New Roman" charset="0"/>
                <a:ea typeface="ＭＳ Ｐゴシック" charset="0"/>
                <a:cs typeface="ＭＳ Ｐゴシック" charset="0"/>
              </a:rPr>
              <a:t>O disco de </a:t>
            </a:r>
            <a:r>
              <a:rPr lang="pt-PT" sz="2800" dirty="0" smtClean="0">
                <a:latin typeface="Times New Roman" charset="0"/>
                <a:ea typeface="ＭＳ Ｐゴシック" charset="0"/>
                <a:cs typeface="ＭＳ Ｐゴシック" charset="0"/>
              </a:rPr>
              <a:t>vinil </a:t>
            </a:r>
            <a:r>
              <a:rPr lang="pt-PT" sz="2800" dirty="0">
                <a:latin typeface="Times New Roman" charset="0"/>
                <a:ea typeface="ＭＳ Ｐゴシック" charset="0"/>
                <a:cs typeface="ＭＳ Ｐゴシック" charset="0"/>
              </a:rPr>
              <a:t>foi um suporte bastante popular para </a:t>
            </a:r>
            <a:r>
              <a:rPr lang="pt-PT" sz="2800" dirty="0" smtClean="0">
                <a:latin typeface="Times New Roman" charset="0"/>
                <a:ea typeface="ＭＳ Ｐゴシック" charset="0"/>
                <a:cs typeface="ＭＳ Ｐゴシック" charset="0"/>
              </a:rPr>
              <a:t>distribuição </a:t>
            </a:r>
            <a:r>
              <a:rPr lang="pt-PT" sz="2800" dirty="0">
                <a:latin typeface="Times New Roman" charset="0"/>
                <a:ea typeface="ＭＳ Ｐゴシック" charset="0"/>
                <a:cs typeface="ＭＳ Ｐゴシック" charset="0"/>
              </a:rPr>
              <a:t>de música até aos anos </a:t>
            </a:r>
            <a:r>
              <a:rPr lang="pt-PT" sz="2800" dirty="0" smtClean="0">
                <a:latin typeface="Times New Roman" charset="0"/>
                <a:ea typeface="ＭＳ Ｐゴシック" charset="0"/>
                <a:cs typeface="ＭＳ Ｐゴシック" charset="0"/>
              </a:rPr>
              <a:t>90</a:t>
            </a:r>
          </a:p>
          <a:p>
            <a:r>
              <a:rPr lang="pt-PT" sz="2800" dirty="0" smtClean="0">
                <a:latin typeface="Times New Roman" charset="0"/>
              </a:rPr>
              <a:t>Um dos maiores problemas residia na acumulação de partículas de pó nos sulcos e que causava muito ruído. </a:t>
            </a:r>
            <a:endParaRPr lang="en-US" sz="28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5059" name="Picture 6" descr="UmDosPrimeirosGiradiscosVinilo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200" y="2609850"/>
            <a:ext cx="3810000" cy="2857500"/>
          </a:xfrm>
          <a:noFill/>
        </p:spPr>
      </p:pic>
      <p:pic>
        <p:nvPicPr>
          <p:cNvPr id="3" name="CRACKLE1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99360" y="5589240"/>
            <a:ext cx="812800" cy="812800"/>
          </a:xfrm>
          <a:prstGeom prst="rect">
            <a:avLst/>
          </a:prstGeom>
        </p:spPr>
      </p:pic>
      <p:pic>
        <p:nvPicPr>
          <p:cNvPr id="2" name="Fluff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589240"/>
            <a:ext cx="80673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 ruído nos discos de vinil</a:t>
            </a:r>
          </a:p>
        </p:txBody>
      </p:sp>
      <p:sp>
        <p:nvSpPr>
          <p:cNvPr id="47106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Sulcos de um disco de vinil</a:t>
            </a:r>
          </a:p>
        </p:txBody>
      </p:sp>
      <p:sp>
        <p:nvSpPr>
          <p:cNvPr id="4710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Sulcos de um disco de vinil com pó que causa ruídos</a:t>
            </a:r>
          </a:p>
        </p:txBody>
      </p:sp>
      <p:sp>
        <p:nvSpPr>
          <p:cNvPr id="4710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PT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09" name="Content Placeholder 8">
            <a:hlinkClick r:id="rId2" tooltip="http://en.wikipedia.org/wiki/Gramophone_record"/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" b="-206"/>
          <a:stretch>
            <a:fillRect/>
          </a:stretch>
        </p:blipFill>
        <p:spPr/>
      </p:pic>
      <p:pic>
        <p:nvPicPr>
          <p:cNvPr id="47110" name="Picture 9">
            <a:hlinkClick r:id="rId4" tooltip="http://www.a-reny.com/iexplorer/restauration.html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184400"/>
            <a:ext cx="4122738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 som digital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 partir dos anos 90, com o surgimento dos computadores, tornou-se possível armazenar som em formato digital.</a:t>
            </a:r>
          </a:p>
          <a:p>
            <a:pPr>
              <a:lnSpc>
                <a:spcPct val="90000"/>
              </a:lnSpc>
            </a:pPr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No formato digital, o som é transformado em números, pelo que se não ocorrerem erros na sua leitura a qualidade original não se degrada.</a:t>
            </a:r>
          </a:p>
          <a:p>
            <a:pPr>
              <a:lnSpc>
                <a:spcPct val="90000"/>
              </a:lnSpc>
            </a:pPr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 operação que transforma o som em números designa-se por  conversão analógico / digital.</a:t>
            </a:r>
          </a:p>
        </p:txBody>
      </p:sp>
    </p:spTree>
    <p:extLst>
      <p:ext uri="{BB962C8B-B14F-4D97-AF65-F5344CB8AC3E}">
        <p14:creationId xmlns:p14="http://schemas.microsoft.com/office/powerpoint/2010/main" val="41991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Conversão para digital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9248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Ouvir os números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O som  +1 -1 +1 -1 +1 .......</a:t>
            </a:r>
          </a:p>
          <a:p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O som -1 0 +1 0  -1 0 +1 .......</a:t>
            </a:r>
          </a:p>
          <a:p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pt-PT" dirty="0">
                <a:latin typeface="Times New Roman" charset="0"/>
                <a:ea typeface="ＭＳ Ｐゴシック" charset="0"/>
                <a:cs typeface="ＭＳ Ｐゴシック" charset="0"/>
              </a:rPr>
              <a:t>No formato digital os sons são armazenados como sequências de números que representam a amplitude de cada amostra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7239000" y="2133600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pt-PT"/>
          </a:p>
        </p:txBody>
      </p:sp>
      <p:sp>
        <p:nvSpPr>
          <p:cNvPr id="52228" name="TextBox 8"/>
          <p:cNvSpPr txBox="1">
            <a:spLocks noChangeArrowheads="1"/>
          </p:cNvSpPr>
          <p:nvPr/>
        </p:nvSpPr>
        <p:spPr bwMode="auto">
          <a:xfrm>
            <a:off x="7162800" y="220980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i="1"/>
              <a:t>f</a:t>
            </a:r>
            <a:r>
              <a:rPr lang="en-US" sz="2800" i="1" baseline="-25000"/>
              <a:t>a</a:t>
            </a:r>
            <a:r>
              <a:rPr lang="en-US" sz="2800"/>
              <a:t>= 8kHz</a:t>
            </a:r>
          </a:p>
        </p:txBody>
      </p:sp>
      <p:pic>
        <p:nvPicPr>
          <p:cNvPr id="2" name="Sinpi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2160" y="1628800"/>
            <a:ext cx="536597" cy="536597"/>
          </a:xfrm>
          <a:prstGeom prst="rect">
            <a:avLst/>
          </a:prstGeom>
        </p:spPr>
      </p:pic>
      <p:pic>
        <p:nvPicPr>
          <p:cNvPr id="3" name="Sinpi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2160" y="2780928"/>
            <a:ext cx="536597" cy="5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 Compact Disc (CD)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Os CD foram um formato bastante popular para o armazenamento de música em formato digital até ao aparecimento dos leitores de MP3.</a:t>
            </a:r>
          </a:p>
          <a:p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Nos </a:t>
            </a:r>
            <a:r>
              <a:rPr lang="pt-PT" sz="2400" dirty="0" err="1">
                <a:latin typeface="Times New Roman" charset="0"/>
                <a:ea typeface="ＭＳ Ｐゴシック" charset="0"/>
                <a:cs typeface="ＭＳ Ｐゴシック" charset="0"/>
              </a:rPr>
              <a:t>CDs</a:t>
            </a:r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, cada amostra é representada com 16 bits permitindo a representação de 65536 níveis de amplitude. A frequência de amostragem utilizada é de 44100Hz.</a:t>
            </a:r>
          </a:p>
          <a:p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A capacidade de armazenamento de um CD é de cerca de 807MBytes.</a:t>
            </a:r>
          </a:p>
          <a:p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Um CD pode assim armazenar cerca de 80 minutos de música estéreo: 80 minutos × 60 segundos × 2 bytes por amostra × 2 canais × 44100 amostras por segundo ≈ 807Mbytes</a:t>
            </a:r>
          </a:p>
          <a:p>
            <a:r>
              <a:rPr lang="pt-PT" sz="2400" dirty="0">
                <a:latin typeface="Times New Roman" charset="0"/>
                <a:ea typeface="ＭＳ Ｐゴシック" charset="0"/>
                <a:cs typeface="ＭＳ Ｐゴシック" charset="0"/>
              </a:rPr>
              <a:t>Nota: 1MByte= 1024×1024 </a:t>
            </a:r>
            <a:r>
              <a:rPr lang="pt-PT" sz="2400" dirty="0" smtClean="0">
                <a:latin typeface="Times New Roman" charset="0"/>
                <a:ea typeface="ＭＳ Ｐゴシック" charset="0"/>
                <a:cs typeface="ＭＳ Ｐゴシック" charset="0"/>
              </a:rPr>
              <a:t>bytes</a:t>
            </a:r>
            <a:endParaRPr lang="pt-PT" sz="24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Filtros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400">
                <a:latin typeface="Times New Roman" charset="0"/>
                <a:ea typeface="ＭＳ Ｐゴシック" charset="0"/>
                <a:cs typeface="ＭＳ Ｐゴシック" charset="0"/>
              </a:rPr>
              <a:t>Os filtros são elementos essenciais no processamento e manipulação de sinais. Uma vez que permitem separar sinais que se situam em zonas diferentes do espectro.</a:t>
            </a:r>
          </a:p>
          <a:p>
            <a:r>
              <a:rPr lang="pt-PT" sz="2400">
                <a:latin typeface="Times New Roman" charset="0"/>
                <a:ea typeface="ＭＳ Ｐゴシック" charset="0"/>
                <a:cs typeface="ＭＳ Ｐゴシック" charset="0"/>
              </a:rPr>
              <a:t>O exemplo mais simples de filtro é o passa-baixo. Apenas as frequências inferiores à frequência de corte conseguem passar.</a:t>
            </a:r>
          </a:p>
          <a:p>
            <a:r>
              <a:rPr lang="pt-PT" sz="2400">
                <a:latin typeface="Times New Roman" charset="0"/>
                <a:ea typeface="ＭＳ Ｐゴシック" charset="0"/>
                <a:cs typeface="ＭＳ Ｐゴシック" charset="0"/>
              </a:rPr>
              <a:t>Existem ainda os seguintes tipos:</a:t>
            </a:r>
          </a:p>
          <a:p>
            <a:pPr lvl="1"/>
            <a:r>
              <a:rPr lang="pt-PT" sz="2000">
                <a:latin typeface="Times New Roman" charset="0"/>
                <a:ea typeface="ＭＳ Ｐゴシック" charset="0"/>
              </a:rPr>
              <a:t>Passa-alto</a:t>
            </a:r>
          </a:p>
          <a:p>
            <a:pPr lvl="1"/>
            <a:r>
              <a:rPr lang="pt-PT" sz="2000">
                <a:latin typeface="Times New Roman" charset="0"/>
                <a:ea typeface="ＭＳ Ｐゴシック" charset="0"/>
              </a:rPr>
              <a:t>Passa-banda</a:t>
            </a:r>
          </a:p>
          <a:p>
            <a:pPr lvl="1"/>
            <a:r>
              <a:rPr lang="pt-PT" sz="2000">
                <a:latin typeface="Times New Roman" charset="0"/>
                <a:ea typeface="ＭＳ Ｐゴシック" charset="0"/>
              </a:rPr>
              <a:t>Rejeita-banda</a:t>
            </a:r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5410200"/>
            <a:ext cx="26797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572000"/>
            <a:ext cx="27178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97" name="Straight Connector 5"/>
          <p:cNvCxnSpPr>
            <a:cxnSpLocks noChangeShapeType="1"/>
          </p:cNvCxnSpPr>
          <p:nvPr/>
        </p:nvCxnSpPr>
        <p:spPr bwMode="auto">
          <a:xfrm>
            <a:off x="4538663" y="4083050"/>
            <a:ext cx="822325" cy="8223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lg" len="med"/>
              </a14:hiddenLine>
            </a:ext>
          </a:extLst>
        </p:spPr>
      </p:cxnSp>
      <p:sp>
        <p:nvSpPr>
          <p:cNvPr id="8198" name="Hexagon 9"/>
          <p:cNvSpPr>
            <a:spLocks noChangeArrowheads="1"/>
          </p:cNvSpPr>
          <p:nvPr/>
        </p:nvSpPr>
        <p:spPr bwMode="auto">
          <a:xfrm>
            <a:off x="6069013" y="3486150"/>
            <a:ext cx="822325" cy="822325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8199" name="Straight Connector 11"/>
          <p:cNvCxnSpPr>
            <a:cxnSpLocks noChangeShapeType="1"/>
          </p:cNvCxnSpPr>
          <p:nvPr/>
        </p:nvCxnSpPr>
        <p:spPr bwMode="auto">
          <a:xfrm rot="10800000" flipV="1">
            <a:off x="5562600" y="4114800"/>
            <a:ext cx="1082675" cy="7461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0" name="TextBox 14"/>
          <p:cNvSpPr txBox="1">
            <a:spLocks noChangeArrowheads="1"/>
          </p:cNvSpPr>
          <p:nvPr/>
        </p:nvSpPr>
        <p:spPr bwMode="auto">
          <a:xfrm>
            <a:off x="6629400" y="3733800"/>
            <a:ext cx="1600200" cy="64611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/>
              <a:t>Resposta em frequência</a:t>
            </a:r>
          </a:p>
        </p:txBody>
      </p:sp>
    </p:spTree>
    <p:extLst>
      <p:ext uri="{BB962C8B-B14F-4D97-AF65-F5344CB8AC3E}">
        <p14:creationId xmlns:p14="http://schemas.microsoft.com/office/powerpoint/2010/main" val="6326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 Compact Disc (CD)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6322" name="Picture 7" descr="compact_disk_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" y="2571750"/>
            <a:ext cx="3810000" cy="2933700"/>
          </a:xfrm>
          <a:noFill/>
        </p:spPr>
      </p:pic>
      <p:pic>
        <p:nvPicPr>
          <p:cNvPr id="56323" name="Picture 8" descr="cd_pit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200" y="1752600"/>
            <a:ext cx="3810000" cy="3810000"/>
          </a:xfrm>
          <a:noFill/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4572000" y="5791200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pt-PT" sz="2400"/>
              <a:t>Superfície do CD ampliada</a:t>
            </a:r>
          </a:p>
        </p:txBody>
      </p:sp>
    </p:spTree>
    <p:extLst>
      <p:ext uri="{BB962C8B-B14F-4D97-AF65-F5344CB8AC3E}">
        <p14:creationId xmlns:p14="http://schemas.microsoft.com/office/powerpoint/2010/main" val="5527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Formatos de áudio digital</a:t>
            </a:r>
            <a:endParaRPr lang="pt-PT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Existem vários formatos para armazenar áudio não comprimido.</a:t>
            </a:r>
          </a:p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O mais popular em ambiente Windows é o formato 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  <a:hlinkClick r:id="rId2"/>
              </a:rPr>
              <a:t>“wav”</a:t>
            </a:r>
            <a:r>
              <a:rPr lang="pt-PT" altLang="ja-JP" sz="2200" dirty="0">
                <a:latin typeface="Times New Roman" charset="0"/>
                <a:ea typeface="ＭＳ Ｐゴシック" charset="0"/>
                <a:cs typeface="ＭＳ Ｐゴシック" charset="0"/>
              </a:rPr>
              <a:t>. No entanto, este formato </a:t>
            </a:r>
            <a:r>
              <a:rPr lang="pt-PT" altLang="ja-JP" sz="2200" dirty="0" smtClean="0">
                <a:latin typeface="Times New Roman" charset="0"/>
                <a:ea typeface="ＭＳ Ｐゴシック" charset="0"/>
                <a:cs typeface="ＭＳ Ｐゴシック" charset="0"/>
              </a:rPr>
              <a:t>também armazenamento </a:t>
            </a:r>
            <a:r>
              <a:rPr lang="pt-PT" altLang="ja-JP" sz="2200" dirty="0">
                <a:latin typeface="Times New Roman" charset="0"/>
                <a:ea typeface="ＭＳ Ｐゴシック" charset="0"/>
                <a:cs typeface="ＭＳ Ｐゴシック" charset="0"/>
              </a:rPr>
              <a:t>de áudio comprimido mantendo a mesma extensão.</a:t>
            </a:r>
          </a:p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Outro formato popular no ambiente Mac é o 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  <a:hlinkClick r:id="rId3"/>
              </a:rPr>
              <a:t>“au”</a:t>
            </a:r>
            <a:r>
              <a:rPr lang="pt-PT" altLang="ja-JP" sz="2200" dirty="0">
                <a:latin typeface="Times New Roman" charset="0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Os ficheiros destes dois formatos são constituídos por um cabeçalho em que são definidos parâmetros tais como: frequência de amostragem, nº de bits por amostra, nº de canais, etc.</a:t>
            </a:r>
          </a:p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O programa gratuito 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  <a:hlinkClick r:id="rId4"/>
              </a:rPr>
              <a:t>audacity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 permite a reprodução e edição deste tipo de ficheiros.</a:t>
            </a:r>
          </a:p>
          <a:p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No </a:t>
            </a:r>
            <a:r>
              <a:rPr lang="pt-PT" sz="2200" dirty="0" err="1">
                <a:latin typeface="Times New Roman" charset="0"/>
                <a:ea typeface="ＭＳ Ｐゴシック" charset="0"/>
                <a:cs typeface="ＭＳ Ｐゴシック" charset="0"/>
              </a:rPr>
              <a:t>Matlab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 com o comando </a:t>
            </a:r>
            <a:r>
              <a:rPr lang="pt-PT" sz="2000" b="1" dirty="0" err="1" smtClean="0">
                <a:latin typeface="Courier New" charset="0"/>
              </a:rPr>
              <a:t>audio</a:t>
            </a:r>
            <a:r>
              <a:rPr lang="pt-PT" sz="2000" b="1" dirty="0" err="1" smtClean="0">
                <a:latin typeface="Courier New" charset="0"/>
                <a:ea typeface="ＭＳ Ｐゴシック" charset="0"/>
                <a:cs typeface="ＭＳ Ｐゴシック" charset="0"/>
              </a:rPr>
              <a:t>read</a:t>
            </a:r>
            <a:r>
              <a:rPr lang="pt-PT" sz="2200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podemos igualmente ter acesso às amostras guardadas num ficheiro “</a:t>
            </a:r>
            <a:r>
              <a:rPr lang="pt-PT" sz="2200" dirty="0" err="1">
                <a:latin typeface="Times New Roman" charset="0"/>
                <a:ea typeface="ＭＳ Ｐゴシック" charset="0"/>
                <a:cs typeface="ＭＳ Ｐゴシック" charset="0"/>
              </a:rPr>
              <a:t>wav</a:t>
            </a:r>
            <a:r>
              <a:rPr lang="pt-PT" sz="2200" dirty="0">
                <a:latin typeface="Times New Roman" charset="0"/>
                <a:ea typeface="ＭＳ Ｐゴシック" charset="0"/>
                <a:cs typeface="ＭＳ Ｐゴシック" charset="0"/>
              </a:rPr>
              <a:t>” e passá-las para um vector.</a:t>
            </a:r>
          </a:p>
          <a:p>
            <a:endParaRPr lang="pt-PT" sz="22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Áudio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na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Cloud</a:t>
            </a:r>
            <a:endParaRPr lang="pt-PT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200" dirty="0" smtClean="0">
                <a:latin typeface="Times New Roman" charset="0"/>
              </a:rPr>
              <a:t>Desmaterialização da música, deixou de haver suporte físico. </a:t>
            </a:r>
            <a:endParaRPr lang="pt-PT" sz="2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pt-PT" sz="22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864" y="3645024"/>
            <a:ext cx="2852936" cy="2852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190" y="5013176"/>
            <a:ext cx="237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mp3, AAC,...</a:t>
            </a:r>
            <a:endParaRPr lang="en-US"/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 bwMode="auto">
          <a:xfrm>
            <a:off x="3469060" y="3489598"/>
            <a:ext cx="3119164" cy="1428750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6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Formato MIDI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 smtClean="0"/>
              <a:t>Midi</a:t>
            </a:r>
            <a:r>
              <a:rPr lang="pt-PT" dirty="0" smtClean="0"/>
              <a:t> – Musical </a:t>
            </a:r>
            <a:r>
              <a:rPr lang="pt-PT" dirty="0" err="1" smtClean="0"/>
              <a:t>Instrument</a:t>
            </a:r>
            <a:r>
              <a:rPr lang="pt-PT" dirty="0" smtClean="0"/>
              <a:t> Digital Interface</a:t>
            </a:r>
          </a:p>
          <a:p>
            <a:r>
              <a:rPr lang="pt-PT" dirty="0" smtClean="0"/>
              <a:t>Esta norma foi criada em 1983 por grupo de empresas e é mantido pela MMA (</a:t>
            </a:r>
            <a:r>
              <a:rPr lang="pt-PT" dirty="0" err="1" smtClean="0"/>
              <a:t>Midi</a:t>
            </a:r>
            <a:r>
              <a:rPr lang="pt-PT" dirty="0" smtClean="0"/>
              <a:t> Manufactures </a:t>
            </a:r>
            <a:r>
              <a:rPr lang="pt-PT" dirty="0" err="1" smtClean="0"/>
              <a:t>Association</a:t>
            </a:r>
            <a:r>
              <a:rPr lang="pt-PT" dirty="0" smtClean="0"/>
              <a:t>)</a:t>
            </a:r>
          </a:p>
          <a:p>
            <a:r>
              <a:rPr lang="pt-PT" dirty="0" smtClean="0"/>
              <a:t>Permite codificar a informação contida num trecho musical;</a:t>
            </a:r>
          </a:p>
          <a:p>
            <a:r>
              <a:rPr lang="pt-PT" dirty="0" smtClean="0"/>
              <a:t>Deste modo podemos escolher que instrumento irá ser usado para tocar a música, em geral um sintetizador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590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Instrumentos MIDI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3160919" cy="1512168"/>
          </a:xfrm>
          <a:prstGeom prst="rect">
            <a:avLst/>
          </a:prstGeom>
        </p:spPr>
      </p:pic>
      <p:pic>
        <p:nvPicPr>
          <p:cNvPr id="5" name="Picture 4" descr="skd188803sdc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3140968"/>
            <a:ext cx="3477884" cy="2874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34290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smtClean="0"/>
              <a:t>Teclado MIDI</a:t>
            </a:r>
            <a:endParaRPr lang="pt-PT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602128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smtClean="0"/>
              <a:t>PC com interface </a:t>
            </a:r>
            <a:r>
              <a:rPr lang="pt-PT" sz="2000" dirty="0" err="1" smtClean="0"/>
              <a:t>Midi</a:t>
            </a:r>
            <a:endParaRPr lang="pt-PT" sz="2000" dirty="0"/>
          </a:p>
        </p:txBody>
      </p:sp>
      <p:cxnSp>
        <p:nvCxnSpPr>
          <p:cNvPr id="9" name="Elbow Connector 8"/>
          <p:cNvCxnSpPr>
            <a:stCxn id="4" idx="3"/>
            <a:endCxn id="5" idx="0"/>
          </p:cNvCxnSpPr>
          <p:nvPr/>
        </p:nvCxnSpPr>
        <p:spPr bwMode="auto">
          <a:xfrm>
            <a:off x="3556455" y="2528900"/>
            <a:ext cx="3186535" cy="612068"/>
          </a:xfrm>
          <a:prstGeom prst="bentConnector2">
            <a:avLst/>
          </a:prstGeom>
          <a:noFill/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541416" y="213285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smtClean="0"/>
              <a:t>Cabo MIDI</a:t>
            </a:r>
            <a:endParaRPr lang="pt-PT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4365104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/>
              <a:t>Sempre que se prime uma tecla no teclado MIDI este envia pela interface MIDI um comando que o PC interpreta.</a:t>
            </a:r>
            <a:endParaRPr lang="pt-PT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589264" y="2636912"/>
            <a:ext cx="1206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smtClean="0"/>
              <a:t>1001 0000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17955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2565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pt-PT" dirty="0" smtClean="0"/>
              <a:t>Ficheiro </a:t>
            </a:r>
            <a:r>
              <a:rPr lang="pt-PT" dirty="0" smtClean="0"/>
              <a:t>MIDI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23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Conversão Analógico Digital</a:t>
            </a:r>
          </a:p>
        </p:txBody>
      </p:sp>
      <p:graphicFrame>
        <p:nvGraphicFramePr>
          <p:cNvPr id="1024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22288" y="1600200"/>
          <a:ext cx="8097837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1" name="Visio" r:id="rId4" imgW="3111500" imgH="1816100" progId="Visio.Drawing.11">
                  <p:embed/>
                </p:oleObj>
              </mc:Choice>
              <mc:Fallback>
                <p:oleObj name="Visio" r:id="rId4" imgW="3111500" imgH="18161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1600200"/>
                        <a:ext cx="8097837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288131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933825"/>
            <a:ext cx="3025775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0525" y="3068638"/>
            <a:ext cx="3673475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5600" y="3068638"/>
            <a:ext cx="3681413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3" y="1220788"/>
            <a:ext cx="69357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Amostragem</a:t>
            </a:r>
            <a:endParaRPr lang="en-GB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89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3" y="1219200"/>
            <a:ext cx="6935787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9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3" y="1220788"/>
            <a:ext cx="69357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95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3" y="1220788"/>
            <a:ext cx="69357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951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3" y="1220788"/>
            <a:ext cx="69357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1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198563"/>
            <a:ext cx="6935788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Amostragem</a:t>
            </a:r>
            <a:endParaRPr lang="en-GB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4339" name="Group 4"/>
          <p:cNvGrpSpPr>
            <a:grpSpLocks/>
          </p:cNvGrpSpPr>
          <p:nvPr/>
        </p:nvGrpSpPr>
        <p:grpSpPr bwMode="auto">
          <a:xfrm>
            <a:off x="2133600" y="4997450"/>
            <a:ext cx="2228850" cy="574675"/>
            <a:chOff x="1392" y="3312"/>
            <a:chExt cx="1404" cy="362"/>
          </a:xfrm>
        </p:grpSpPr>
        <p:sp>
          <p:nvSpPr>
            <p:cNvPr id="14340" name="Line 5"/>
            <p:cNvSpPr>
              <a:spLocks noChangeShapeType="1"/>
            </p:cNvSpPr>
            <p:nvPr/>
          </p:nvSpPr>
          <p:spPr bwMode="auto">
            <a:xfrm>
              <a:off x="1992" y="3312"/>
              <a:ext cx="24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341" name="Text Box 6"/>
            <p:cNvSpPr txBox="1">
              <a:spLocks noChangeArrowheads="1"/>
            </p:cNvSpPr>
            <p:nvPr/>
          </p:nvSpPr>
          <p:spPr bwMode="auto">
            <a:xfrm>
              <a:off x="1392" y="3456"/>
              <a:ext cx="1404" cy="21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pt-PT" sz="1600">
                  <a:solidFill>
                    <a:schemeClr val="accent2"/>
                  </a:solidFill>
                </a:rPr>
                <a:t>Período de amostragem</a:t>
              </a:r>
              <a:endParaRPr lang="en-GB" sz="1600">
                <a:solidFill>
                  <a:schemeClr val="accent2"/>
                </a:solidFill>
              </a:endParaRPr>
            </a:p>
          </p:txBody>
        </p:sp>
        <p:sp>
          <p:nvSpPr>
            <p:cNvPr id="14342" name="Line 7"/>
            <p:cNvSpPr>
              <a:spLocks noChangeShapeType="1"/>
            </p:cNvSpPr>
            <p:nvPr/>
          </p:nvSpPr>
          <p:spPr bwMode="auto">
            <a:xfrm flipV="1">
              <a:off x="2064" y="3312"/>
              <a:ext cx="48" cy="1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6341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Amostragem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Questão: Em que condições a informação contida nas amostras é idêntica à contida no sinal original?</a:t>
            </a:r>
          </a:p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Objectivo: Não desperdiçar recursos com sobre-amostragem.</a:t>
            </a:r>
          </a:p>
          <a:p>
            <a:r>
              <a:rPr lang="pt-PT">
                <a:latin typeface="Times New Roman" charset="0"/>
                <a:ea typeface="ＭＳ Ｐゴシック" charset="0"/>
                <a:cs typeface="ＭＳ Ｐゴシック" charset="0"/>
              </a:rPr>
              <a:t>Critério de Nyquist: A frequência de amostragem deve ser maior que o dobro da frequência máxima do sinal.</a:t>
            </a:r>
          </a:p>
        </p:txBody>
      </p:sp>
    </p:spTree>
    <p:extLst>
      <p:ext uri="{BB962C8B-B14F-4D97-AF65-F5344CB8AC3E}">
        <p14:creationId xmlns:p14="http://schemas.microsoft.com/office/powerpoint/2010/main" val="19426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Amostragem de Sinusóides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724400"/>
          </a:xfrm>
        </p:spPr>
        <p:txBody>
          <a:bodyPr/>
          <a:lstStyle/>
          <a:p>
            <a:pPr eaLnBrk="1" hangingPunct="1"/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Considere-se uma sinusóide de frequência 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pt-PT" sz="2800" baseline="-25000">
                <a:latin typeface="Times New Roman" charset="0"/>
                <a:ea typeface="ＭＳ Ｐゴシック" charset="0"/>
                <a:cs typeface="ＭＳ Ｐゴシック" charset="0"/>
              </a:rPr>
              <a:t>0 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[Hz]</a:t>
            </a:r>
            <a:endParaRPr lang="pt-PT" sz="2800" baseline="-250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Se se amostrar esta sinusóide a uma frequência</a:t>
            </a:r>
            <a:b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pt-PT" sz="2800" i="1" baseline="-25000">
                <a:latin typeface="Times New Roman" charset="0"/>
                <a:ea typeface="ＭＳ Ｐゴシック" charset="0"/>
                <a:cs typeface="ＭＳ Ｐゴシック" charset="0"/>
              </a:rPr>
              <a:t>a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=1/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pt-PT" sz="2800" i="1" baseline="-25000">
                <a:latin typeface="Times New Roman" charset="0"/>
                <a:ea typeface="ＭＳ Ｐゴシック" charset="0"/>
                <a:cs typeface="ＭＳ Ｐゴシック" charset="0"/>
              </a:rPr>
              <a:t>a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, teremos</a:t>
            </a:r>
          </a:p>
          <a:p>
            <a:pPr eaLnBrk="1" hangingPunct="1">
              <a:buFontTx/>
              <a:buNone/>
            </a:pP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que pode ser colocada na forma</a:t>
            </a:r>
          </a:p>
          <a:p>
            <a:pPr eaLnBrk="1" hangingPunct="1"/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em que 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pt-PT" sz="2800" baseline="-25000">
                <a:latin typeface="Times New Roman" charset="0"/>
                <a:ea typeface="ＭＳ Ｐゴシック" charset="0"/>
                <a:cs typeface="ＭＳ Ｐゴシック" charset="0"/>
              </a:rPr>
              <a:t>0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 é a frequência normalizada</a:t>
            </a:r>
          </a:p>
          <a:p>
            <a:pPr eaLnBrk="1" hangingPunct="1"/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Fazendo</a:t>
            </a:r>
          </a:p>
          <a:p>
            <a:pPr eaLnBrk="1" hangingPunct="1">
              <a:buFontTx/>
              <a:buNone/>
            </a:pP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temos finalmente </a:t>
            </a:r>
          </a:p>
        </p:txBody>
      </p:sp>
      <p:graphicFrame>
        <p:nvGraphicFramePr>
          <p:cNvPr id="32771" name="Object 2"/>
          <p:cNvGraphicFramePr>
            <a:graphicFrameLocks noChangeAspect="1"/>
          </p:cNvGraphicFramePr>
          <p:nvPr/>
        </p:nvGraphicFramePr>
        <p:xfrm>
          <a:off x="969963" y="2286000"/>
          <a:ext cx="56388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3" imgW="2565400" imgH="177800" progId="Equation.3">
                  <p:embed/>
                </p:oleObj>
              </mc:Choice>
              <mc:Fallback>
                <p:oleObj name="Equation" r:id="rId3" imgW="2565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2286000"/>
                        <a:ext cx="56388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3"/>
          <p:cNvGraphicFramePr>
            <a:graphicFrameLocks noChangeAspect="1"/>
          </p:cNvGraphicFramePr>
          <p:nvPr/>
        </p:nvGraphicFramePr>
        <p:xfrm>
          <a:off x="3538538" y="3267075"/>
          <a:ext cx="30146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quation" r:id="rId5" imgW="1371600" imgH="177800" progId="Equation.3">
                  <p:embed/>
                </p:oleObj>
              </mc:Choice>
              <mc:Fallback>
                <p:oleObj name="Equation" r:id="rId5" imgW="137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3267075"/>
                        <a:ext cx="3014662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4"/>
          <p:cNvGraphicFramePr>
            <a:graphicFrameLocks noChangeAspect="1"/>
          </p:cNvGraphicFramePr>
          <p:nvPr/>
        </p:nvGraphicFramePr>
        <p:xfrm>
          <a:off x="2268538" y="4048125"/>
          <a:ext cx="46069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7" imgW="2184400" imgH="393700" progId="Equation.3">
                  <p:embed/>
                </p:oleObj>
              </mc:Choice>
              <mc:Fallback>
                <p:oleObj name="Equation" r:id="rId7" imgW="2184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48125"/>
                        <a:ext cx="46069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5"/>
          <p:cNvGraphicFramePr>
            <a:graphicFrameLocks noChangeAspect="1"/>
          </p:cNvGraphicFramePr>
          <p:nvPr/>
        </p:nvGraphicFramePr>
        <p:xfrm>
          <a:off x="6019800" y="4724400"/>
          <a:ext cx="18986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9" imgW="863600" imgH="215900" progId="Equation.3">
                  <p:embed/>
                </p:oleObj>
              </mc:Choice>
              <mc:Fallback>
                <p:oleObj name="Equation" r:id="rId9" imgW="863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724400"/>
                        <a:ext cx="18986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6"/>
          <p:cNvGraphicFramePr>
            <a:graphicFrameLocks noChangeAspect="1"/>
          </p:cNvGraphicFramePr>
          <p:nvPr/>
        </p:nvGraphicFramePr>
        <p:xfrm>
          <a:off x="2446338" y="5299075"/>
          <a:ext cx="14239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11" imgW="647700" imgH="177800" progId="Equation.3">
                  <p:embed/>
                </p:oleObj>
              </mc:Choice>
              <mc:Fallback>
                <p:oleObj name="Equation" r:id="rId11" imgW="647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5299075"/>
                        <a:ext cx="14239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7"/>
          <p:cNvGraphicFramePr>
            <a:graphicFrameLocks noChangeAspect="1"/>
          </p:cNvGraphicFramePr>
          <p:nvPr/>
        </p:nvGraphicFramePr>
        <p:xfrm>
          <a:off x="3200400" y="5791200"/>
          <a:ext cx="44450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Equation" r:id="rId13" imgW="2108200" imgH="215900" progId="Equation.3">
                  <p:embed/>
                </p:oleObj>
              </mc:Choice>
              <mc:Fallback>
                <p:oleObj name="Equation" r:id="rId13" imgW="2108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791200"/>
                        <a:ext cx="44450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7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Amostragem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Sinusóides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e Alias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724400"/>
          </a:xfrm>
        </p:spPr>
        <p:txBody>
          <a:bodyPr/>
          <a:lstStyle/>
          <a:p>
            <a:pPr eaLnBrk="1" hangingPunct="1"/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Questão: se se amostrar uma sinusóide a uma dada taxa de amostragem 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pt-PT" sz="2800" i="1" baseline="-25000">
                <a:latin typeface="Times New Roman" charset="0"/>
                <a:ea typeface="ＭＳ Ｐゴシック" charset="0"/>
                <a:cs typeface="ＭＳ Ｐゴシック" charset="0"/>
              </a:rPr>
              <a:t>a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, quantas sinusóides, de diferente frequência, existem que depois de amostradas resultam no mesmo sinal discreto?</a:t>
            </a:r>
          </a:p>
          <a:p>
            <a:pPr eaLnBrk="1" hangingPunct="1">
              <a:buFontTx/>
              <a:buNone/>
            </a:pPr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pt-PT" sz="280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Resposta: Todas as sinusóides de frequência 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pt-PT" sz="2800" baseline="-25000">
                <a:latin typeface="Times New Roman" charset="0"/>
                <a:ea typeface="ＭＳ Ｐゴシック" charset="0"/>
                <a:cs typeface="ＭＳ Ｐゴシック" charset="0"/>
              </a:rPr>
              <a:t>0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+</a:t>
            </a:r>
            <a:r>
              <a:rPr lang="pt-PT" sz="2800" i="1">
                <a:latin typeface="Times New Roman" charset="0"/>
                <a:ea typeface="ＭＳ Ｐゴシック" charset="0"/>
                <a:cs typeface="ＭＳ Ｐゴシック" charset="0"/>
              </a:rPr>
              <a:t>kf</a:t>
            </a:r>
            <a:r>
              <a:rPr lang="pt-PT" sz="2800" i="1" baseline="-25000">
                <a:latin typeface="Times New Roman" charset="0"/>
                <a:ea typeface="ＭＳ Ｐゴシック" charset="0"/>
                <a:cs typeface="ＭＳ Ｐゴシック" charset="0"/>
              </a:rPr>
              <a:t>a</a:t>
            </a:r>
            <a:r>
              <a:rPr lang="pt-PT" sz="2800">
                <a:latin typeface="Times New Roman" charset="0"/>
                <a:ea typeface="ＭＳ Ｐゴシック" charset="0"/>
                <a:cs typeface="ＭＳ Ｐゴシック" charset="0"/>
              </a:rPr>
              <a:t> em que </a:t>
            </a:r>
          </a:p>
        </p:txBody>
      </p:sp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1479550" y="3429000"/>
          <a:ext cx="6184900" cy="200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2" name="Equation" r:id="rId3" imgW="2933700" imgH="952500" progId="Equation.3">
                  <p:embed/>
                </p:oleObj>
              </mc:Choice>
              <mc:Fallback>
                <p:oleObj name="Equation" r:id="rId3" imgW="29337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3429000"/>
                        <a:ext cx="6184900" cy="200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3"/>
          <p:cNvGraphicFramePr>
            <a:graphicFrameLocks noChangeAspect="1"/>
          </p:cNvGraphicFramePr>
          <p:nvPr/>
        </p:nvGraphicFramePr>
        <p:xfrm>
          <a:off x="1981200" y="5997575"/>
          <a:ext cx="2286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3" name="Equation" r:id="rId5" imgW="1028700" imgH="215900" progId="Equation.3">
                  <p:embed/>
                </p:oleObj>
              </mc:Choice>
              <mc:Fallback>
                <p:oleObj name="Equation" r:id="rId5" imgW="1028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997575"/>
                        <a:ext cx="22860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AulasTeoricas2002-2003 4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AulasTeoricas2002-200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ulasTeoricas2002-200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lasTeoricas2002-200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Teoricas2002-2003 8">
        <a:dk1>
          <a:srgbClr val="006600"/>
        </a:dk1>
        <a:lt1>
          <a:srgbClr val="FFFFFF"/>
        </a:lt1>
        <a:dk2>
          <a:srgbClr val="006600"/>
        </a:dk2>
        <a:lt2>
          <a:srgbClr val="FFFFFF"/>
        </a:lt2>
        <a:accent1>
          <a:srgbClr val="FFCC99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FF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3844</TotalTime>
  <Words>1058</Words>
  <Application>Microsoft Macintosh PowerPoint</Application>
  <PresentationFormat>On-screen Show (4:3)</PresentationFormat>
  <Paragraphs>152</Paragraphs>
  <Slides>35</Slides>
  <Notes>27</Notes>
  <HiddenSlides>0</HiddenSlides>
  <MMClips>7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Courier New</vt:lpstr>
      <vt:lpstr>ＭＳ Ｐゴシック</vt:lpstr>
      <vt:lpstr>Symbol</vt:lpstr>
      <vt:lpstr>Times New Roman</vt:lpstr>
      <vt:lpstr>Template</vt:lpstr>
      <vt:lpstr>Visio</vt:lpstr>
      <vt:lpstr>Equation</vt:lpstr>
      <vt:lpstr>Módulo 2 – Teoria da Amostragem  Sistemas Multimédia Ana Tomé José Vieira</vt:lpstr>
      <vt:lpstr>Sumário</vt:lpstr>
      <vt:lpstr>Filtros</vt:lpstr>
      <vt:lpstr>Conversão Analógico Digital</vt:lpstr>
      <vt:lpstr>Amostragem</vt:lpstr>
      <vt:lpstr>Amostragem</vt:lpstr>
      <vt:lpstr>Amostragem</vt:lpstr>
      <vt:lpstr>Amostragem de Sinusóides</vt:lpstr>
      <vt:lpstr>Amostragem de Sinusóides e Alias</vt:lpstr>
      <vt:lpstr>Alias</vt:lpstr>
      <vt:lpstr>Componentes de “alias”</vt:lpstr>
      <vt:lpstr>Conversão A/D e D/A</vt:lpstr>
      <vt:lpstr>Alias</vt:lpstr>
      <vt:lpstr>Conversão A/D sem “alias”</vt:lpstr>
      <vt:lpstr>Conversão A/D sem “alias”</vt:lpstr>
      <vt:lpstr>Conversão A/D sem “alias” Critério de Nyquist</vt:lpstr>
      <vt:lpstr>Conversão A/D e D/A sem “aliasing”</vt:lpstr>
      <vt:lpstr>Lâmpada Fluorescente </vt:lpstr>
      <vt:lpstr>O Som Digital</vt:lpstr>
      <vt:lpstr>O que é o Som?</vt:lpstr>
      <vt:lpstr>Comprimento de onda</vt:lpstr>
      <vt:lpstr>Frequência</vt:lpstr>
      <vt:lpstr>Um pouco de história</vt:lpstr>
      <vt:lpstr>Os discos de vinil</vt:lpstr>
      <vt:lpstr>O ruído nos discos de vinil</vt:lpstr>
      <vt:lpstr>O som digital</vt:lpstr>
      <vt:lpstr>Conversão para digital</vt:lpstr>
      <vt:lpstr>Ouvir os números</vt:lpstr>
      <vt:lpstr>O Compact Disc (CD)</vt:lpstr>
      <vt:lpstr>O Compact Disc (CD)</vt:lpstr>
      <vt:lpstr>Formatos de áudio digital</vt:lpstr>
      <vt:lpstr>Áudio na Cloud</vt:lpstr>
      <vt:lpstr>O Formato MIDI</vt:lpstr>
      <vt:lpstr>Instrumentos MIDI</vt:lpstr>
      <vt:lpstr>Ficheiro MIDI</vt:lpstr>
    </vt:vector>
  </TitlesOfParts>
  <Company>Universidade de Aveiro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4 de SM</dc:title>
  <dc:creator>José Vieira e Ana Tomé</dc:creator>
  <cp:lastModifiedBy>jnvieira@ua.pt</cp:lastModifiedBy>
  <cp:revision>93</cp:revision>
  <cp:lastPrinted>2013-03-17T23:00:52Z</cp:lastPrinted>
  <dcterms:created xsi:type="dcterms:W3CDTF">2010-04-19T10:31:13Z</dcterms:created>
  <dcterms:modified xsi:type="dcterms:W3CDTF">2017-10-08T22:52:36Z</dcterms:modified>
</cp:coreProperties>
</file>